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24384000" cy="13716000"/>
  <p:notesSz cx="6858000" cy="9144000"/>
  <p:embeddedFontLst>
    <p:embeddedFont>
      <p:font typeface="Avenir" panose="02000503020000020003" pitchFamily="2" charset="0"/>
      <p:regular r:id="rId17"/>
      <p:italic r:id="rId18"/>
    </p:embeddedFont>
    <p:embeddedFont>
      <p:font typeface="Helvetica Neue" panose="02000503000000020004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28"/>
    <p:restoredTop sz="96327"/>
  </p:normalViewPr>
  <p:slideViewPr>
    <p:cSldViewPr snapToGrid="0" snapToObjects="1">
      <p:cViewPr>
        <p:scale>
          <a:sx n="59" d="100"/>
          <a:sy n="59" d="100"/>
        </p:scale>
        <p:origin x="976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3d0b0a9c9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3d0b0a9c9_0_2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3d0b0a9c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3d0b0a9c9_0_2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3d0b0a9c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3d0b0a9c9_0_2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d0b0a9c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d0b0a9c9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3d0b0a9c9_0_5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73d0b0a9c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3d0b0a9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3d0b0a9c9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3d0b0a9c9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3d0b0a9c9_0_1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3d0b0a9c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3d0b0a9c9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3d0b0a9c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3d0b0a9c9_0_1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3d0b0a9c9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3d0b0a9c9_0_2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3d0b0a9c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3d0b0a9c9_0_2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d0b0a9c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d0b0a9c9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156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3d0b0a9c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3d0b0a9c9_0_7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itle">
  <p:cSld name="TITLE">
    <p:bg>
      <p:bgPr>
        <a:solidFill>
          <a:srgbClr val="222222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 rot="10800000" flipH="1">
            <a:off x="762000" y="8635632"/>
            <a:ext cx="22860000" cy="369"/>
          </a:xfrm>
          <a:prstGeom prst="straightConnector1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300"/>
              <a:buFont typeface="Arial"/>
              <a:buNone/>
              <a:defRPr sz="30300"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23063198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bg>
      <p:bgPr>
        <a:solidFill>
          <a:srgbClr val="222222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>
            <a:spLocks noGrp="1"/>
          </p:cNvSpPr>
          <p:nvPr>
            <p:ph type="pic" idx="2"/>
          </p:nvPr>
        </p:nvSpPr>
        <p:spPr>
          <a:xfrm>
            <a:off x="13258800" y="0"/>
            <a:ext cx="12428272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3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495297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▸"/>
              <a:defRPr sz="4000"/>
            </a:lvl1pPr>
            <a:lvl2pPr marL="914400" lvl="1" indent="-495297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▸"/>
              <a:defRPr sz="4000"/>
            </a:lvl2pPr>
            <a:lvl3pPr marL="1371600" lvl="2" indent="-495297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▸"/>
              <a:defRPr sz="4000"/>
            </a:lvl3pPr>
            <a:lvl4pPr marL="1828800" lvl="3" indent="-495297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▸"/>
              <a:defRPr sz="4000"/>
            </a:lvl4pPr>
            <a:lvl5pPr marL="2286000" lvl="4" indent="-495297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4200"/>
              <a:buChar char="▸"/>
              <a:defRPr sz="4000"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bg>
      <p:bgPr>
        <a:solidFill>
          <a:srgbClr val="22222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71475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250"/>
              <a:buChar char="▸"/>
              <a:defRPr/>
            </a:lvl1pPr>
            <a:lvl2pPr marL="914400" lvl="1" indent="-371475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250"/>
              <a:buChar char="▸"/>
              <a:defRPr/>
            </a:lvl2pPr>
            <a:lvl3pPr marL="1371600" lvl="2" indent="-371475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250"/>
              <a:buChar char="▸"/>
              <a:defRPr/>
            </a:lvl3pPr>
            <a:lvl4pPr marL="1828800" lvl="3" indent="-371475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250"/>
              <a:buChar char="▸"/>
              <a:defRPr/>
            </a:lvl4pPr>
            <a:lvl5pPr marL="2286000" lvl="4" indent="-371475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2250"/>
              <a:buChar char="▸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3 Up">
  <p:cSld name="Photo - 3 Up">
    <p:bg>
      <p:bgPr>
        <a:solidFill>
          <a:srgbClr val="22222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>
            <a:spLocks noGrp="1"/>
          </p:cNvSpPr>
          <p:nvPr>
            <p:ph type="pic" idx="2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>
            <a:spLocks noGrp="1"/>
          </p:cNvSpPr>
          <p:nvPr>
            <p:ph type="pic" idx="3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>
            <a:spLocks noGrp="1"/>
          </p:cNvSpPr>
          <p:nvPr>
            <p:ph type="pic" idx="4"/>
          </p:nvPr>
        </p:nvSpPr>
        <p:spPr>
          <a:xfrm>
            <a:off x="-190500" y="0"/>
            <a:ext cx="12428272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222222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1676400" y="4089400"/>
            <a:ext cx="21056600" cy="180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400"/>
              <a:buFont typeface="Arial"/>
              <a:buNone/>
              <a:defRPr sz="13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762000" y="10953750"/>
            <a:ext cx="22860000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8700"/>
              <a:buFont typeface="Arial"/>
              <a:buNone/>
              <a:defRPr sz="8700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3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Alt">
  <p:cSld name="Quote Alt">
    <p:bg>
      <p:bgPr>
        <a:solidFill>
          <a:schemeClr val="accen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11049000" y="3721100"/>
            <a:ext cx="12573000" cy="180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400"/>
              <a:buFont typeface="Arial"/>
              <a:buNone/>
              <a:defRPr sz="134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>
            <a:spLocks noGrp="1"/>
          </p:cNvSpPr>
          <p:nvPr>
            <p:ph type="pic" idx="2"/>
          </p:nvPr>
        </p:nvSpPr>
        <p:spPr>
          <a:xfrm>
            <a:off x="-190500" y="0"/>
            <a:ext cx="12428272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3"/>
          </p:nvPr>
        </p:nvSpPr>
        <p:spPr>
          <a:xfrm>
            <a:off x="11049000" y="10953750"/>
            <a:ext cx="12573000" cy="12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8700"/>
              <a:buFont typeface="Arial"/>
              <a:buNone/>
              <a:defRPr sz="8700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">
  <p:cSld name="Photo">
    <p:bg>
      <p:bgPr>
        <a:solidFill>
          <a:srgbClr val="222222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>
            <a:spLocks noGrp="1"/>
          </p:cNvSpPr>
          <p:nvPr>
            <p:ph type="pic" idx="2"/>
          </p:nvPr>
        </p:nvSpPr>
        <p:spPr>
          <a:xfrm>
            <a:off x="-38100" y="-1219200"/>
            <a:ext cx="24460201" cy="1614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Alt">
  <p:cSld name="Blank Al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tx">
  <p:cSld name="TITLE_AND_BODY">
    <p:bg>
      <p:bgPr>
        <a:solidFill>
          <a:srgbClr val="22222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Centre">
  <p:cSld name="Title - Centre">
    <p:bg>
      <p:bgPr>
        <a:solidFill>
          <a:srgbClr val="22222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300"/>
              <a:buFont typeface="Arial"/>
              <a:buNone/>
              <a:defRPr sz="30300"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3063198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Horizontal">
  <p:cSld name="Photo - Horizontal">
    <p:bg>
      <p:bgPr>
        <a:solidFill>
          <a:srgbClr val="22222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>
            <a:spLocks noGrp="1"/>
          </p:cNvSpPr>
          <p:nvPr>
            <p:ph type="pic" idx="2"/>
          </p:nvPr>
        </p:nvSpPr>
        <p:spPr>
          <a:xfrm>
            <a:off x="-38100" y="-1219200"/>
            <a:ext cx="24460201" cy="16145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cxnSp>
        <p:nvCxnSpPr>
          <p:cNvPr id="22" name="Google Shape;22;p5"/>
          <p:cNvCxnSpPr/>
          <p:nvPr/>
        </p:nvCxnSpPr>
        <p:spPr>
          <a:xfrm rot="10800000" flipH="1">
            <a:off x="762000" y="8635632"/>
            <a:ext cx="22860000" cy="369"/>
          </a:xfrm>
          <a:prstGeom prst="straightConnector1">
            <a:avLst/>
          </a:prstGeom>
          <a:noFill/>
          <a:ln w="50800" cap="flat" cmpd="sng">
            <a:solidFill>
              <a:srgbClr val="A6AAA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300"/>
              <a:buFont typeface="Arial"/>
              <a:buNone/>
              <a:defRPr sz="30300"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3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23063198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Alt">
  <p:cSld name="Title &amp; Subtitle 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6"/>
          <p:cNvCxnSpPr/>
          <p:nvPr/>
        </p:nvCxnSpPr>
        <p:spPr>
          <a:xfrm rot="10800000" flipH="1">
            <a:off x="762000" y="8635632"/>
            <a:ext cx="22860000" cy="369"/>
          </a:xfrm>
          <a:prstGeom prst="straightConnector1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300"/>
              <a:buFont typeface="Arial"/>
              <a:buNone/>
              <a:defRPr sz="30300"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23013220" y="584200"/>
            <a:ext cx="553195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hoto - Vertical">
  <p:cSld name="Photo - Vertical">
    <p:bg>
      <p:bgPr>
        <a:solidFill>
          <a:srgbClr val="22222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7"/>
          <p:cNvCxnSpPr/>
          <p:nvPr/>
        </p:nvCxnSpPr>
        <p:spPr>
          <a:xfrm rot="10800000" flipH="1">
            <a:off x="11049000" y="8635798"/>
            <a:ext cx="12572997" cy="203"/>
          </a:xfrm>
          <a:prstGeom prst="straightConnector1">
            <a:avLst/>
          </a:prstGeom>
          <a:noFill/>
          <a:ln w="508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Google Shape;33;p7"/>
          <p:cNvSpPr>
            <a:spLocks noGrp="1"/>
          </p:cNvSpPr>
          <p:nvPr>
            <p:ph type="pic" idx="2"/>
          </p:nvPr>
        </p:nvSpPr>
        <p:spPr>
          <a:xfrm>
            <a:off x="-190500" y="0"/>
            <a:ext cx="12428272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R="0" lvl="1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300"/>
              <a:buFont typeface="Arial"/>
              <a:buNone/>
              <a:defRPr sz="30300"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80000"/>
              </a:lnSpc>
              <a:spcBef>
                <a:spcPts val="320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rial"/>
              <a:buNone/>
              <a:defRPr sz="7700" cap="none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23063198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bg>
      <p:bgPr>
        <a:solidFill>
          <a:srgbClr val="22222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 Alt">
  <p:cSld name="Title &amp; Bullets Al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lvl1pPr marL="457200" lvl="0" indent="-22860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lvl="0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1pPr>
            <a:lvl2pPr marL="914400" lvl="1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2pPr>
            <a:lvl3pPr marL="1371600" lvl="2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3pPr>
            <a:lvl4pPr marL="1828800" lvl="3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4pPr>
            <a:lvl5pPr marL="2286000" lvl="4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1890"/>
              <a:buChar char="▸"/>
              <a:defRPr/>
            </a:lvl5pPr>
            <a:lvl6pPr marL="2743200" lvl="5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6pPr>
            <a:lvl7pPr marL="3200400" lvl="6" indent="-348613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7pPr>
            <a:lvl8pPr marL="3657600" lvl="7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8pPr>
            <a:lvl9pPr marL="4114800" lvl="8" indent="-348614" algn="l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SzPts val="1890"/>
              <a:buChar char="‣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lvl="0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 rot="10800000" flipH="1">
            <a:off x="762000" y="1396632"/>
            <a:ext cx="22860000" cy="369"/>
          </a:xfrm>
          <a:prstGeom prst="straightConnector1">
            <a:avLst/>
          </a:prstGeom>
          <a:noFill/>
          <a:ln w="25400" cap="flat" cmpd="sng">
            <a:solidFill>
              <a:srgbClr val="A6AAA9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ts val="8700"/>
              <a:buFont typeface="Arial"/>
              <a:buNone/>
              <a:defRPr sz="8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457200" marR="0" lvl="0" indent="-54863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54863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54863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548636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54863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54863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54863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54863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548637" algn="l" rtl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rgbClr val="38A3D5"/>
              </a:buClr>
              <a:buSzPts val="5040"/>
              <a:buFont typeface="Avenir"/>
              <a:buChar char="‣"/>
              <a:defRPr sz="4800" b="0" i="0" u="none" strike="noStrike" cap="none">
                <a:solidFill>
                  <a:srgbClr val="838787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23059652" y="609600"/>
            <a:ext cx="553196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>
            <a:lvl1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ctrTitle" idx="4294967295"/>
          </p:nvPr>
        </p:nvSpPr>
        <p:spPr>
          <a:xfrm>
            <a:off x="762000" y="5842000"/>
            <a:ext cx="2286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88"/>
              <a:buFont typeface="Arial"/>
              <a:buNone/>
            </a:pPr>
            <a:r>
              <a:rPr lang="en-US" sz="2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PINPOINT - HAT</a:t>
            </a:r>
            <a:endParaRPr sz="22000"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4294967295"/>
          </p:nvPr>
        </p:nvSpPr>
        <p:spPr>
          <a:xfrm>
            <a:off x="685800" y="9194800"/>
            <a:ext cx="228600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venir"/>
              <a:buNone/>
            </a:pPr>
            <a:r>
              <a:rPr lang="en-US" sz="7700" dirty="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“Putting illicit banking activities related to human rights violations &amp; trafficking on the map.” </a:t>
            </a:r>
            <a:endParaRPr dirty="0"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25" y="491075"/>
            <a:ext cx="95250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4675" y="152400"/>
            <a:ext cx="11446922" cy="2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6"/>
          <p:cNvCxnSpPr>
            <a:stCxn id="179" idx="1"/>
          </p:cNvCxnSpPr>
          <p:nvPr/>
        </p:nvCxnSpPr>
        <p:spPr>
          <a:xfrm flipH="1">
            <a:off x="6008613" y="3512425"/>
            <a:ext cx="3681300" cy="28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26"/>
          <p:cNvCxnSpPr>
            <a:stCxn id="179" idx="1"/>
          </p:cNvCxnSpPr>
          <p:nvPr/>
        </p:nvCxnSpPr>
        <p:spPr>
          <a:xfrm flipH="1">
            <a:off x="6467313" y="3512425"/>
            <a:ext cx="3222600" cy="25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26"/>
          <p:cNvCxnSpPr/>
          <p:nvPr/>
        </p:nvCxnSpPr>
        <p:spPr>
          <a:xfrm flipH="1">
            <a:off x="6259425" y="4413600"/>
            <a:ext cx="3430500" cy="2119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6"/>
          <p:cNvCxnSpPr>
            <a:endCxn id="179" idx="3"/>
          </p:cNvCxnSpPr>
          <p:nvPr/>
        </p:nvCxnSpPr>
        <p:spPr>
          <a:xfrm rot="10800000">
            <a:off x="13678145" y="3512425"/>
            <a:ext cx="5243400" cy="2059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6"/>
          <p:cNvCxnSpPr>
            <a:endCxn id="180" idx="1"/>
          </p:cNvCxnSpPr>
          <p:nvPr/>
        </p:nvCxnSpPr>
        <p:spPr>
          <a:xfrm>
            <a:off x="5069050" y="8390200"/>
            <a:ext cx="3443100" cy="1821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9" name="Google Shape;189;p26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sp>
        <p:nvSpPr>
          <p:cNvPr id="190" name="Google Shape;190;p26"/>
          <p:cNvSpPr txBox="1"/>
          <p:nvPr/>
        </p:nvSpPr>
        <p:spPr>
          <a:xfrm>
            <a:off x="1158025" y="9701150"/>
            <a:ext cx="54186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1" name="Google Shape;191;p26"/>
          <p:cNvSpPr txBox="1"/>
          <p:nvPr/>
        </p:nvSpPr>
        <p:spPr>
          <a:xfrm>
            <a:off x="1560325" y="9208725"/>
            <a:ext cx="54186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ID of Flagged Entries</a:t>
            </a:r>
            <a:endParaRPr sz="4000" b="1" u="sng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XG Boost Forest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Accuracy: 98%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TP: 80%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3" name="Google Shape;203;p27"/>
          <p:cNvCxnSpPr>
            <a:stCxn id="198" idx="1"/>
          </p:cNvCxnSpPr>
          <p:nvPr/>
        </p:nvCxnSpPr>
        <p:spPr>
          <a:xfrm flipH="1">
            <a:off x="6008613" y="3512425"/>
            <a:ext cx="3681300" cy="28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4" name="Google Shape;204;p27"/>
          <p:cNvCxnSpPr>
            <a:stCxn id="198" idx="1"/>
          </p:cNvCxnSpPr>
          <p:nvPr/>
        </p:nvCxnSpPr>
        <p:spPr>
          <a:xfrm flipH="1">
            <a:off x="6467313" y="3512425"/>
            <a:ext cx="3222600" cy="25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5" name="Google Shape;205;p27"/>
          <p:cNvCxnSpPr/>
          <p:nvPr/>
        </p:nvCxnSpPr>
        <p:spPr>
          <a:xfrm flipH="1">
            <a:off x="6259425" y="4413600"/>
            <a:ext cx="3430500" cy="2119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>
            <a:endCxn id="198" idx="3"/>
          </p:cNvCxnSpPr>
          <p:nvPr/>
        </p:nvCxnSpPr>
        <p:spPr>
          <a:xfrm rot="10800000">
            <a:off x="13678145" y="3512425"/>
            <a:ext cx="5243400" cy="2059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>
            <a:endCxn id="199" idx="1"/>
          </p:cNvCxnSpPr>
          <p:nvPr/>
        </p:nvCxnSpPr>
        <p:spPr>
          <a:xfrm>
            <a:off x="5069050" y="8390200"/>
            <a:ext cx="3443100" cy="1821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>
            <a:endCxn id="202" idx="2"/>
          </p:cNvCxnSpPr>
          <p:nvPr/>
        </p:nvCxnSpPr>
        <p:spPr>
          <a:xfrm rot="10800000" flipH="1">
            <a:off x="17392163" y="8035843"/>
            <a:ext cx="2866200" cy="24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cxnSp>
        <p:nvCxnSpPr>
          <p:cNvPr id="210" name="Google Shape;210;p27"/>
          <p:cNvCxnSpPr/>
          <p:nvPr/>
        </p:nvCxnSpPr>
        <p:spPr>
          <a:xfrm rot="10800000" flipH="1">
            <a:off x="17326763" y="9723043"/>
            <a:ext cx="1245300" cy="1267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11" name="Google Shape;211;p27"/>
          <p:cNvSpPr txBox="1"/>
          <p:nvPr/>
        </p:nvSpPr>
        <p:spPr>
          <a:xfrm>
            <a:off x="18572075" y="10422200"/>
            <a:ext cx="40641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Confirmation of 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HAT - Spots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277" y="1615000"/>
            <a:ext cx="21969452" cy="117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9"/>
          <p:cNvCxnSpPr>
            <a:stCxn id="225" idx="1"/>
          </p:cNvCxnSpPr>
          <p:nvPr/>
        </p:nvCxnSpPr>
        <p:spPr>
          <a:xfrm flipH="1">
            <a:off x="6008613" y="3512425"/>
            <a:ext cx="3681300" cy="28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9"/>
          <p:cNvCxnSpPr>
            <a:stCxn id="225" idx="1"/>
          </p:cNvCxnSpPr>
          <p:nvPr/>
        </p:nvCxnSpPr>
        <p:spPr>
          <a:xfrm flipH="1">
            <a:off x="6467313" y="3512425"/>
            <a:ext cx="3222600" cy="25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9"/>
          <p:cNvCxnSpPr/>
          <p:nvPr/>
        </p:nvCxnSpPr>
        <p:spPr>
          <a:xfrm flipH="1">
            <a:off x="6259425" y="4413600"/>
            <a:ext cx="3430500" cy="2119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9"/>
          <p:cNvCxnSpPr>
            <a:endCxn id="225" idx="3"/>
          </p:cNvCxnSpPr>
          <p:nvPr/>
        </p:nvCxnSpPr>
        <p:spPr>
          <a:xfrm rot="10800000">
            <a:off x="13678145" y="3512425"/>
            <a:ext cx="5243400" cy="2059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234" name="Google Shape;234;p29"/>
          <p:cNvCxnSpPr>
            <a:endCxn id="226" idx="1"/>
          </p:cNvCxnSpPr>
          <p:nvPr/>
        </p:nvCxnSpPr>
        <p:spPr>
          <a:xfrm>
            <a:off x="5069050" y="8390200"/>
            <a:ext cx="3443100" cy="1821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29"/>
          <p:cNvCxnSpPr>
            <a:endCxn id="229" idx="2"/>
          </p:cNvCxnSpPr>
          <p:nvPr/>
        </p:nvCxnSpPr>
        <p:spPr>
          <a:xfrm rot="10800000" flipH="1">
            <a:off x="17392163" y="8035843"/>
            <a:ext cx="2866200" cy="249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9"/>
          <p:cNvCxnSpPr/>
          <p:nvPr/>
        </p:nvCxnSpPr>
        <p:spPr>
          <a:xfrm rot="10800000" flipH="1">
            <a:off x="17326763" y="9723043"/>
            <a:ext cx="1245300" cy="1267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29"/>
          <p:cNvCxnSpPr/>
          <p:nvPr/>
        </p:nvCxnSpPr>
        <p:spPr>
          <a:xfrm>
            <a:off x="15031350" y="4556425"/>
            <a:ext cx="2927700" cy="1158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8" name="Google Shape;238;p29"/>
          <p:cNvSpPr txBox="1"/>
          <p:nvPr/>
        </p:nvSpPr>
        <p:spPr>
          <a:xfrm>
            <a:off x="1748075" y="2410075"/>
            <a:ext cx="94515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NLP Azure Cognitive Services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Google Maps API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16374550" y="2063963"/>
            <a:ext cx="62616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Bot Framework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Computer Vision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18572075" y="10422200"/>
            <a:ext cx="40641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Confirmation of 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HAT - Spots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1560325" y="9208725"/>
            <a:ext cx="5418600" cy="31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ID of Flagged Entries</a:t>
            </a:r>
            <a:endParaRPr sz="4000" b="1" u="sng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XG Boost Forest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Accuracy: 98%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TP: 80%</a:t>
            </a:r>
            <a:endParaRPr sz="4000" b="1" dirty="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2" name="Google Shape;242;p29"/>
          <p:cNvCxnSpPr/>
          <p:nvPr/>
        </p:nvCxnSpPr>
        <p:spPr>
          <a:xfrm>
            <a:off x="15183750" y="3489625"/>
            <a:ext cx="2927700" cy="1158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38AE4A-BDA7-9946-9191-043EB9BD3C63}"/>
              </a:ext>
            </a:extLst>
          </p:cNvPr>
          <p:cNvCxnSpPr/>
          <p:nvPr/>
        </p:nvCxnSpPr>
        <p:spPr>
          <a:xfrm flipV="1">
            <a:off x="10411493" y="7015527"/>
            <a:ext cx="2293065" cy="9930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B2084-30AC-BB4B-9AB2-405C43B0C789}"/>
              </a:ext>
            </a:extLst>
          </p:cNvPr>
          <p:cNvGrpSpPr/>
          <p:nvPr/>
        </p:nvGrpSpPr>
        <p:grpSpPr>
          <a:xfrm>
            <a:off x="9089361" y="5373132"/>
            <a:ext cx="7070679" cy="4866209"/>
            <a:chOff x="9089361" y="5373132"/>
            <a:chExt cx="7070679" cy="48662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3F19E9-26F3-6547-81A2-BC0B2618CAF7}"/>
                </a:ext>
              </a:extLst>
            </p:cNvPr>
            <p:cNvGrpSpPr/>
            <p:nvPr/>
          </p:nvGrpSpPr>
          <p:grpSpPr>
            <a:xfrm>
              <a:off x="9089361" y="5373132"/>
              <a:ext cx="7070679" cy="3776817"/>
              <a:chOff x="9089361" y="5373132"/>
              <a:chExt cx="7070679" cy="3776817"/>
            </a:xfrm>
          </p:grpSpPr>
          <p:pic>
            <p:nvPicPr>
              <p:cNvPr id="25" name="Google Shape;217;p28">
                <a:extLst>
                  <a:ext uri="{FF2B5EF4-FFF2-40B4-BE49-F238E27FC236}">
                    <a16:creationId xmlns:a16="http://schemas.microsoft.com/office/drawing/2014/main" id="{7667022E-7D20-3C4E-A20E-695E6DFFE2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9089361" y="5373132"/>
                <a:ext cx="7070679" cy="377681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DA643A2-DC74-C84A-995F-27D924A558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63893" y="7015527"/>
                <a:ext cx="2140665" cy="990472"/>
              </a:xfrm>
              <a:prstGeom prst="line">
                <a:avLst/>
              </a:prstGeom>
              <a:ln w="952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F4FD377-0AFE-1E40-BC02-D8029E204608}"/>
                </a:ext>
              </a:extLst>
            </p:cNvPr>
            <p:cNvCxnSpPr>
              <a:cxnSpLocks/>
            </p:cNvCxnSpPr>
            <p:nvPr/>
          </p:nvCxnSpPr>
          <p:spPr>
            <a:xfrm>
              <a:off x="10563893" y="8161015"/>
              <a:ext cx="2140665" cy="1139685"/>
            </a:xfrm>
            <a:prstGeom prst="line">
              <a:avLst/>
            </a:prstGeom>
            <a:ln w="952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F07EB4-3084-A446-BA7E-F4859978EC8A}"/>
                </a:ext>
              </a:extLst>
            </p:cNvPr>
            <p:cNvGrpSpPr/>
            <p:nvPr/>
          </p:nvGrpSpPr>
          <p:grpSpPr>
            <a:xfrm>
              <a:off x="12711439" y="8660097"/>
              <a:ext cx="1224183" cy="1579244"/>
              <a:chOff x="12711439" y="8660097"/>
              <a:chExt cx="1224183" cy="1579244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0DAE194-E9DD-064F-9088-EC4160A0178B}"/>
                  </a:ext>
                </a:extLst>
              </p:cNvPr>
              <p:cNvSpPr/>
              <p:nvPr/>
            </p:nvSpPr>
            <p:spPr>
              <a:xfrm>
                <a:off x="13027320" y="8660097"/>
                <a:ext cx="587829" cy="55693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C6E936-A41F-BD44-8E5E-E6E59B5995DA}"/>
                  </a:ext>
                </a:extLst>
              </p:cNvPr>
              <p:cNvSpPr/>
              <p:nvPr/>
            </p:nvSpPr>
            <p:spPr>
              <a:xfrm>
                <a:off x="12982900" y="9232905"/>
                <a:ext cx="695449" cy="100643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D335D89-17CD-B645-8ECA-A814BCB75F19}"/>
                  </a:ext>
                </a:extLst>
              </p:cNvPr>
              <p:cNvSpPr/>
              <p:nvPr/>
            </p:nvSpPr>
            <p:spPr>
              <a:xfrm>
                <a:off x="13758977" y="9341763"/>
                <a:ext cx="176645" cy="51138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3DF027D-1579-374B-B3EB-807B308CD635}"/>
                  </a:ext>
                </a:extLst>
              </p:cNvPr>
              <p:cNvSpPr/>
              <p:nvPr/>
            </p:nvSpPr>
            <p:spPr>
              <a:xfrm>
                <a:off x="12711439" y="9307908"/>
                <a:ext cx="176645" cy="51138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>
            <a:spLocks noGrp="1"/>
          </p:cNvSpPr>
          <p:nvPr>
            <p:ph type="subTitle" idx="4294967295"/>
          </p:nvPr>
        </p:nvSpPr>
        <p:spPr>
          <a:xfrm>
            <a:off x="685800" y="9194800"/>
            <a:ext cx="22860000" cy="25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6AAA9"/>
              </a:buClr>
              <a:buSzPts val="7700"/>
              <a:buFont typeface="Avenir"/>
              <a:buNone/>
            </a:pPr>
            <a:r>
              <a:rPr lang="en-US" sz="7700">
                <a:solidFill>
                  <a:srgbClr val="A6AAA9"/>
                </a:solidFill>
                <a:latin typeface="Arial"/>
                <a:ea typeface="Arial"/>
                <a:cs typeface="Arial"/>
                <a:sym typeface="Arial"/>
              </a:rPr>
              <a:t>“Putting illicit banking activities related to human rights violations &amp; trafficking on the map.” </a:t>
            </a:r>
            <a:endParaRPr/>
          </a:p>
        </p:txBody>
      </p:sp>
      <p:pic>
        <p:nvPicPr>
          <p:cNvPr id="248" name="Google Shape;24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563" y="3752325"/>
            <a:ext cx="11420475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>
            <a:spLocks noGrp="1"/>
          </p:cNvSpPr>
          <p:nvPr>
            <p:ph type="ctrTitle" idx="4294967295"/>
          </p:nvPr>
        </p:nvSpPr>
        <p:spPr>
          <a:xfrm>
            <a:off x="685800" y="640200"/>
            <a:ext cx="228600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9088"/>
              <a:buFont typeface="Arial"/>
              <a:buNone/>
            </a:pPr>
            <a:r>
              <a:rPr lang="en-US" sz="220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PINPOINT - HAT</a:t>
            </a:r>
            <a:endParaRPr sz="22000"/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404" y="10981350"/>
            <a:ext cx="3730700" cy="24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92061" y="10981350"/>
            <a:ext cx="2729763" cy="26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HUMAN TRAFFICKING AND RELATED ACCOUNTING TRANSACTIONS REPORTING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042775"/>
            <a:ext cx="23469600" cy="1069171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895825" y="12344950"/>
            <a:ext cx="76473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999999"/>
                </a:solidFill>
                <a:latin typeface="Avenir"/>
                <a:ea typeface="Avenir"/>
                <a:cs typeface="Avenir"/>
                <a:sym typeface="Avenir"/>
              </a:rPr>
              <a:t>https://www.glowbalact.com/en/humantrafficking/, edited</a:t>
            </a:r>
            <a:endParaRPr sz="2000"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pic>
        <p:nvPicPr>
          <p:cNvPr id="3" name="Online Media 2" descr="Clipped">
            <a:hlinkClick r:id="" action="ppaction://media"/>
            <a:extLst>
              <a:ext uri="{FF2B5EF4-FFF2-40B4-BE49-F238E27FC236}">
                <a16:creationId xmlns:a16="http://schemas.microsoft.com/office/drawing/2014/main" id="{22F6AD56-4987-3A49-B46F-C914E5363A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21"/>
          <p:cNvCxnSpPr>
            <a:endCxn id="110" idx="3"/>
          </p:cNvCxnSpPr>
          <p:nvPr/>
        </p:nvCxnSpPr>
        <p:spPr>
          <a:xfrm rot="10800000">
            <a:off x="13678145" y="3512425"/>
            <a:ext cx="5156100" cy="1906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2"/>
          <p:cNvCxnSpPr>
            <a:endCxn id="124" idx="3"/>
          </p:cNvCxnSpPr>
          <p:nvPr/>
        </p:nvCxnSpPr>
        <p:spPr>
          <a:xfrm rot="10800000">
            <a:off x="13678145" y="3512425"/>
            <a:ext cx="5156100" cy="1906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130" name="Google Shape;130;p22"/>
          <p:cNvCxnSpPr/>
          <p:nvPr/>
        </p:nvCxnSpPr>
        <p:spPr>
          <a:xfrm>
            <a:off x="14726550" y="4785025"/>
            <a:ext cx="2927700" cy="1158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16374550" y="2063963"/>
            <a:ext cx="62616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Bot Framework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Computer Vision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2" y="1582475"/>
            <a:ext cx="20954995" cy="1183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762000" y="3860800"/>
            <a:ext cx="22860000" cy="85851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3"/>
          <p:cNvCxnSpPr>
            <a:endCxn id="140" idx="3"/>
          </p:cNvCxnSpPr>
          <p:nvPr/>
        </p:nvCxnSpPr>
        <p:spPr>
          <a:xfrm rot="10800000">
            <a:off x="13678145" y="3512425"/>
            <a:ext cx="5156100" cy="1906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stealth" w="med" len="med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14726550" y="4785025"/>
            <a:ext cx="2927700" cy="11580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16374550" y="2063963"/>
            <a:ext cx="62616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Bot Framework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Computer Vision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9445863" y="5943025"/>
            <a:ext cx="74286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NLP Microsoft 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Azure Cognitive Services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Google Maps API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9" y="5062525"/>
            <a:ext cx="5565934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913" y="1594550"/>
            <a:ext cx="3988232" cy="383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2150" y="9108800"/>
            <a:ext cx="8562325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02324" y="11652263"/>
            <a:ext cx="3315675" cy="113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9700" y="10918537"/>
            <a:ext cx="2204800" cy="22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264250" y="5062530"/>
            <a:ext cx="3988227" cy="29733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5"/>
          <p:cNvCxnSpPr>
            <a:stCxn id="162" idx="1"/>
          </p:cNvCxnSpPr>
          <p:nvPr/>
        </p:nvCxnSpPr>
        <p:spPr>
          <a:xfrm flipH="1">
            <a:off x="6008613" y="3512425"/>
            <a:ext cx="3681300" cy="28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5"/>
          <p:cNvCxnSpPr>
            <a:stCxn id="162" idx="1"/>
          </p:cNvCxnSpPr>
          <p:nvPr/>
        </p:nvCxnSpPr>
        <p:spPr>
          <a:xfrm flipH="1">
            <a:off x="6467313" y="3512425"/>
            <a:ext cx="3222600" cy="256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" name="Google Shape;169;p25"/>
          <p:cNvCxnSpPr/>
          <p:nvPr/>
        </p:nvCxnSpPr>
        <p:spPr>
          <a:xfrm flipH="1">
            <a:off x="6259425" y="4413600"/>
            <a:ext cx="3430500" cy="21195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" name="Google Shape;170;p25"/>
          <p:cNvCxnSpPr>
            <a:endCxn id="162" idx="3"/>
          </p:cNvCxnSpPr>
          <p:nvPr/>
        </p:nvCxnSpPr>
        <p:spPr>
          <a:xfrm rot="10800000">
            <a:off x="13678145" y="3512425"/>
            <a:ext cx="5243400" cy="2059200"/>
          </a:xfrm>
          <a:prstGeom prst="straightConnector1">
            <a:avLst/>
          </a:prstGeom>
          <a:noFill/>
          <a:ln w="114300" cap="flat" cmpd="sng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8154150" y="8035850"/>
            <a:ext cx="4482000" cy="1577400"/>
          </a:xfrm>
          <a:prstGeom prst="rect">
            <a:avLst/>
          </a:prstGeom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l" rtl="0">
              <a:spcBef>
                <a:spcPts val="3900"/>
              </a:spcBef>
              <a:spcAft>
                <a:spcPts val="0"/>
              </a:spcAft>
              <a:buNone/>
            </a:pPr>
            <a:r>
              <a:rPr lang="en-US"/>
              <a:t>HAT - R</a:t>
            </a:r>
            <a:endParaRPr/>
          </a:p>
        </p:txBody>
      </p:sp>
      <p:sp>
        <p:nvSpPr>
          <p:cNvPr id="172" name="Google Shape;172;p25"/>
          <p:cNvSpPr txBox="1"/>
          <p:nvPr/>
        </p:nvSpPr>
        <p:spPr>
          <a:xfrm>
            <a:off x="1748075" y="2410075"/>
            <a:ext cx="94515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sng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Support of HAT - Spots</a:t>
            </a:r>
            <a:endParaRPr sz="4000" b="1" u="sng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NLP Azure Cognitive Services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Google Maps API</a:t>
            </a: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b="1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3809493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>
            <a:spLocks noGrp="1"/>
          </p:cNvSpPr>
          <p:nvPr>
            <p:ph type="body" idx="1"/>
          </p:nvPr>
        </p:nvSpPr>
        <p:spPr>
          <a:xfrm>
            <a:off x="762000" y="635000"/>
            <a:ext cx="20955000" cy="635100"/>
          </a:xfrm>
          <a:prstGeom prst="rect">
            <a:avLst/>
          </a:prstGeom>
        </p:spPr>
        <p:txBody>
          <a:bodyPr spcFirstLastPara="1" wrap="square" lIns="50800" tIns="50800" rIns="50800" bIns="50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HUMAN TRAFFICKING AND RELATED ACCOUNTING TRANSACTIONS REPORTING</a:t>
            </a: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F8FB1BA-7DFB-6249-A52D-6F30081A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F047A-B29F-C649-A126-E51ECC3A4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" y="0"/>
            <a:ext cx="24338928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266</Words>
  <Application>Microsoft Macintosh PowerPoint</Application>
  <PresentationFormat>Custom</PresentationFormat>
  <Paragraphs>55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Avenir</vt:lpstr>
      <vt:lpstr>Helvetica Neue</vt:lpstr>
      <vt:lpstr>Arial</vt:lpstr>
      <vt:lpstr>New_Template7</vt:lpstr>
      <vt:lpstr>PINPOINT - HAT</vt:lpstr>
      <vt:lpstr>PowerPoint Presentation</vt:lpstr>
      <vt:lpstr>PowerPoint Presentation</vt:lpstr>
      <vt:lpstr>HAT - R</vt:lpstr>
      <vt:lpstr>HAT - R</vt:lpstr>
      <vt:lpstr>PowerPoint Presentation</vt:lpstr>
      <vt:lpstr>HAT - R</vt:lpstr>
      <vt:lpstr>HAT - R</vt:lpstr>
      <vt:lpstr>PowerPoint Presentation</vt:lpstr>
      <vt:lpstr>HAT - R</vt:lpstr>
      <vt:lpstr>HAT - R</vt:lpstr>
      <vt:lpstr>PowerPoint Presentation</vt:lpstr>
      <vt:lpstr>HAT - R</vt:lpstr>
      <vt:lpstr>PINPOINT - HAT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PINPOINT - HAT</dc:title>
  <cp:lastModifiedBy>Muhammad Zeeshan Karamat</cp:lastModifiedBy>
  <cp:revision>7</cp:revision>
  <dcterms:modified xsi:type="dcterms:W3CDTF">2019-11-03T15:45:13Z</dcterms:modified>
</cp:coreProperties>
</file>